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40"/>
  </p:normalViewPr>
  <p:slideViewPr>
    <p:cSldViewPr snapToGrid="0">
      <p:cViewPr varScale="1">
        <p:scale>
          <a:sx n="102" d="100"/>
          <a:sy n="102" d="100"/>
        </p:scale>
        <p:origin x="149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DE6C8-AB1D-4204-BC9C-3366B0BF04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4088" y="889820"/>
            <a:ext cx="9989574" cy="3598606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7B9009-EE50-4EE5-B6EB-CD6EC83D3F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4088" y="4488426"/>
            <a:ext cx="6991776" cy="1302774"/>
          </a:xfrm>
        </p:spPr>
        <p:txBody>
          <a:bodyPr anchor="b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C8667E-058A-436F-B8EA-5B3A99D43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1EADE-8E88-4C7C-8AC5-FB148DE4940E}" type="datetime1">
              <a:rPr lang="en-US" smtClean="0"/>
              <a:t>5/26/25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680305-1AD7-482D-BFFD-6CDB83AB3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5762A1-52E9-402D-B65E-DF193E44C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1879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359C1-C098-4BF4-A55D-782F4E606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343C7E-1E8B-4D38-9B81-1AA2A8978E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A70B00-53AE-4D3F-91BE-A8D789ED9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C8B9C-477D-492A-96AD-1FC2CC997A73}" type="datetime1">
              <a:rPr lang="en-US" smtClean="0"/>
              <a:t>5/26/25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647FC7-8124-4F70-A849-B6BCC5189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7CEBE4-50DC-47DB-B699-CCC024336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9951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418279-D3B8-4C6A-AB74-9DE3777712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42322" y="997974"/>
            <a:ext cx="2349043" cy="498495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8F733C-9309-4197-BACA-207CDC8935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8927" y="997973"/>
            <a:ext cx="8473395" cy="498495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ACD4D0-5BE6-412D-B08B-5DFFD5935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3AED5-E26D-4E29-B1B3-7847B6779594}" type="datetime1">
              <a:rPr lang="en-US" smtClean="0"/>
              <a:t>5/26/25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021651-B786-4A39-A10F-F5231D0A2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504D2D-9379-40DE-9F45-3004BE54F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482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87CA6-BFD9-4CB1-8892-F6B062E82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DA8C3-9C0C-4E52-9A62-E4DB159E6B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C3EC35-E02F-41FF-9232-F90692A90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B6794-849E-4626-908B-D15793550EFB}" type="datetime1">
              <a:rPr lang="en-US" smtClean="0"/>
              <a:t>5/26/25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D13D38-5DF1-443B-8A12-71E834FDC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5E644A-4A37-4757-9809-5B035E287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5618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6578B-CD85-4BF1-A729-E8E8079B5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383" y="1709738"/>
            <a:ext cx="10632067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8448C1-C13F-4826-8347-EEB00A6643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5383" y="4589463"/>
            <a:ext cx="10632067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06546A-957F-4C4D-9744-1177AD258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B64E7-5594-42A3-ADBF-E95A7ACEAD64}" type="datetime1">
              <a:rPr lang="en-US" smtClean="0"/>
              <a:t>5/26/25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DB149C-CC63-4E3A-A83D-EF637EB51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B94775-7982-41EC-B584-D51224D38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1967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E4BD8-507D-48E4-A624-F16A741C3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14400"/>
            <a:ext cx="10691265" cy="13075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0A07E4-3A39-457C-A059-7DFB6039D9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04088" y="2221992"/>
            <a:ext cx="5212080" cy="37398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141E17-47CE-4A78-B0FA-0E9786DA67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81344" y="2221992"/>
            <a:ext cx="5212080" cy="37398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F02C13-D3ED-4044-9716-F29D79A18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62B0B-D248-4FFB-8695-AD7FA4B1284A}" type="datetime1">
              <a:rPr lang="en-US" smtClean="0"/>
              <a:t>5/26/25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F334AD-FB29-4355-B5CF-85E61B4F3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5AA154-790C-4774-9C21-8C543E733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1335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7DD35-7673-4F88-86B0-634883B5E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7" y="929147"/>
            <a:ext cx="10689336" cy="79845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C820D7-3E0B-47C6-A583-C4C839C5AF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4088" y="1756538"/>
            <a:ext cx="5212080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839A7B-97D5-400F-B802-A0FF28FE9F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04088" y="2442702"/>
            <a:ext cx="5212080" cy="35191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E0ECA2-DBF1-4681-9DFA-93AFD1B371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81344" y="1756538"/>
            <a:ext cx="5212080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0EBBBB-517F-4ED7-9E51-CF0F7590B4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81344" y="2442702"/>
            <a:ext cx="5212080" cy="35191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11B5C7-1E37-478F-B4B0-C7202FFE4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78EFB-9159-4510-B73F-4F0409ADE937}" type="datetime1">
              <a:rPr lang="en-US" smtClean="0"/>
              <a:t>5/26/25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53F7EF-507C-4CB3-86C5-8B34FFFC1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E3DEA6-E4EB-4C2A-8B4F-55EC965B6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0097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32964-A933-4B98-A141-A4B316DAF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684C9D-23DA-42B0-9DD3-7592F72E8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C9412-2452-4BED-A324-9D8C115361AD}" type="datetime1">
              <a:rPr lang="en-US" smtClean="0"/>
              <a:t>5/26/25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BF8F05-876F-49D8-AE30-5BB2A91EC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3D20DA-9260-4577-BB51-789570A24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4148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2C1F24-E0A1-45A7-8EF5-92CD97993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18F62-D251-40E8-A23C-F4CFE9FEAB41}" type="datetime1">
              <a:rPr lang="en-US" smtClean="0"/>
              <a:t>5/26/25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021C19-210E-46B0-9036-5D8AECC92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880FEF-487E-44DF-8615-DF2210419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8994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568EE-74C8-43A6-90BC-2DDD965CF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1069848"/>
            <a:ext cx="4093599" cy="131673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1C35AC-CAE3-48CF-A3E4-A075C9FDD7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069848"/>
            <a:ext cx="6172200" cy="479120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9D03EA-5FAD-4609-A2B8-624E426847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4088" y="2551176"/>
            <a:ext cx="4093599" cy="331927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58D2EA-2191-4216-B64D-067BDFE12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76144-149E-4874-93A5-554A0357CF82}" type="datetime1">
              <a:rPr lang="en-US" smtClean="0"/>
              <a:t>5/26/25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042128-DAB4-481C-BEE6-3523E8E88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50E382-C500-4A4C-A7C6-43860383A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46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FE98B-EACF-4251-A8AF-0D9EDD17C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1066800"/>
            <a:ext cx="4103431" cy="1317523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05F473-761A-4002-AF70-9FF878D013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066800"/>
            <a:ext cx="6172200" cy="47942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0C2E6A-F834-4540-BB00-E13CB45DC3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4088" y="2552700"/>
            <a:ext cx="4103431" cy="33162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C38EAB-AD63-415C-B263-BA1D8FBE3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A65D8-0540-4835-AE5C-25D29DBA01BE}" type="datetime1">
              <a:rPr lang="en-US" smtClean="0"/>
              <a:t>5/26/25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2E5541-B6DE-45E8-BCFE-0DFC4F574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B78D45-289B-46AF-8CB9-E6150BEA1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9809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A362AC-B59F-4AC7-B279-57DDD5336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14400"/>
            <a:ext cx="10691265" cy="13075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6042DB-75BD-4EC1-B6D9-8A72EF940C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0635" y="2221992"/>
            <a:ext cx="10691265" cy="37398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DD1378-7C96-4079-B44C-3D86B46575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9448" y="6356350"/>
            <a:ext cx="25495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fld id="{E31BA835-12AC-4E8F-955A-EA3F4DE2791F}" type="datetime1">
              <a:rPr lang="en-US" smtClean="0"/>
              <a:t>5/26/25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9B6B78-577F-43F5-BAEE-BF72484C98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04088" y="6356350"/>
            <a:ext cx="45397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CC75B8-AF8F-4D8A-9B3D-D1951A64BA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/>
                </a:solidFill>
              </a:defRPr>
            </a:lvl1pPr>
          </a:lstStyle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64F9B95-9045-48D2-B9F3-2927E98F54AA}"/>
              </a:ext>
            </a:extLst>
          </p:cNvPr>
          <p:cNvCxnSpPr>
            <a:cxnSpLocks/>
          </p:cNvCxnSpPr>
          <p:nvPr/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85AA86F-6A4D-4BCB-A045-D992CDC2959B}"/>
              </a:ext>
            </a:extLst>
          </p:cNvPr>
          <p:cNvCxnSpPr>
            <a:cxnSpLocks/>
          </p:cNvCxnSpPr>
          <p:nvPr/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64980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cap="all" spc="3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ideo 3" descr="Concept View To Office Building And Sky">
            <a:extLst>
              <a:ext uri="{FF2B5EF4-FFF2-40B4-BE49-F238E27FC236}">
                <a16:creationId xmlns:a16="http://schemas.microsoft.com/office/drawing/2014/main" id="{B92D27A2-38E8-D455-19A3-B2AB90E7AAC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284" r="-1" b="-1"/>
          <a:stretch>
            <a:fillRect/>
          </a:stretch>
        </p:blipFill>
        <p:spPr>
          <a:xfrm>
            <a:off x="20" y="1"/>
            <a:ext cx="12191980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1ACE4AF-84DA-48B2-A249-C353FC9335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24324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50FEB7-DBC3-E5A8-F1C7-6EA10DD178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4088" y="908794"/>
            <a:ext cx="10835191" cy="806297"/>
          </a:xfrm>
        </p:spPr>
        <p:txBody>
          <a:bodyPr>
            <a:normAutofit/>
          </a:bodyPr>
          <a:lstStyle/>
          <a:p>
            <a:r>
              <a:rPr lang="en-US" sz="4000"/>
              <a:t>Ames Housing Data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B5CAB1-B0A9-9043-7F05-1D0982C792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4088" y="1715090"/>
            <a:ext cx="10163175" cy="449465"/>
          </a:xfrm>
        </p:spPr>
        <p:txBody>
          <a:bodyPr anchor="t">
            <a:normAutofit/>
          </a:bodyPr>
          <a:lstStyle/>
          <a:p>
            <a:r>
              <a:rPr lang="en-US" sz="1800" dirty="0"/>
              <a:t>By Michael Ashley</a:t>
            </a:r>
          </a:p>
          <a:p>
            <a:endParaRPr lang="en-US" sz="1800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8AD3D95-31CF-4915-A025-B56738D8CC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8638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0916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0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CB4789-E6F6-E782-4997-20A948BBB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Metrics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2CD11A-6E4B-1246-0387-E059AC960E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model achieved an r2 score on the test set. Indicating strong predictive performance.</a:t>
            </a:r>
          </a:p>
          <a:p>
            <a:r>
              <a:rPr lang="en-US" dirty="0"/>
              <a:t>93% of the variability in sale prices can be explained by the features in the model</a:t>
            </a:r>
          </a:p>
          <a:p>
            <a:r>
              <a:rPr lang="en-US" dirty="0"/>
              <a:t>The model achieved a train RMSE score of 19,723.3 and test RMSE score of 21,497.4</a:t>
            </a:r>
          </a:p>
          <a:p>
            <a:r>
              <a:rPr lang="en-US" dirty="0"/>
              <a:t>Indicates consistent performance and no signs of overfitting</a:t>
            </a:r>
          </a:p>
          <a:p>
            <a:r>
              <a:rPr lang="en-US" dirty="0"/>
              <a:t>On average the model’s predictions are within $20k of the actual price</a:t>
            </a:r>
          </a:p>
          <a:p>
            <a:r>
              <a:rPr lang="en-US" dirty="0"/>
              <a:t>A baseline strategy (predicts the mean of the target variable) achieved a test RMSE score of 84,319.7, showing my model is significantly more accurate</a:t>
            </a:r>
          </a:p>
        </p:txBody>
      </p:sp>
    </p:spTree>
    <p:extLst>
      <p:ext uri="{BB962C8B-B14F-4D97-AF65-F5344CB8AC3E}">
        <p14:creationId xmlns:p14="http://schemas.microsoft.com/office/powerpoint/2010/main" val="549913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11CDAF-8674-4895-102D-BA40BDA4B7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Coefficient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826D36-DD08-6AA7-84A3-9D023E1DCA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635" y="2221992"/>
            <a:ext cx="10691265" cy="4066074"/>
          </a:xfrm>
        </p:spPr>
        <p:txBody>
          <a:bodyPr>
            <a:normAutofit/>
          </a:bodyPr>
          <a:lstStyle/>
          <a:p>
            <a:r>
              <a:rPr lang="en-US" sz="1600" dirty="0"/>
              <a:t>Many of the largest values were tied to rare OHE categories such as specific pool qualities or unusual garage types</a:t>
            </a:r>
          </a:p>
          <a:p>
            <a:r>
              <a:rPr lang="en-US" sz="1600" dirty="0"/>
              <a:t>Appeared in very few homes, likely reflects overfitting to small data patterns, rather than true predictive power</a:t>
            </a:r>
          </a:p>
          <a:p>
            <a:r>
              <a:rPr lang="en-US" sz="1600" dirty="0"/>
              <a:t>Focused on more stable, high frequency features such as overall quality and above ground living area. </a:t>
            </a:r>
          </a:p>
          <a:p>
            <a:r>
              <a:rPr lang="en-US" sz="1600" dirty="0"/>
              <a:t>These features were present in every home</a:t>
            </a:r>
          </a:p>
          <a:p>
            <a:r>
              <a:rPr lang="en-US" sz="1600" dirty="0"/>
              <a:t>Continuously scaled and not the result of binary OHE</a:t>
            </a:r>
          </a:p>
          <a:p>
            <a:r>
              <a:rPr lang="en-US" sz="1600" b="1" dirty="0"/>
              <a:t>Holding all else constant, </a:t>
            </a:r>
            <a:r>
              <a:rPr lang="en-US" sz="1600" dirty="0"/>
              <a:t>the model estimates that for every additional square foot of above ground living area the sale price is increased by $66.44</a:t>
            </a:r>
          </a:p>
          <a:p>
            <a:r>
              <a:rPr lang="en-US" sz="1600" b="1" dirty="0"/>
              <a:t>Holding all else constant, </a:t>
            </a:r>
            <a:r>
              <a:rPr lang="en-US" sz="1600" dirty="0"/>
              <a:t>the model estimates that for every 1-point increase in overall quality, the sale </a:t>
            </a:r>
            <a:r>
              <a:rPr lang="en-US" sz="1600"/>
              <a:t>price increases by $690</a:t>
            </a:r>
            <a:r>
              <a:rPr lang="en-US" sz="1600" dirty="0"/>
              <a:t>2</a:t>
            </a:r>
            <a:endParaRPr lang="en-US" sz="1600" b="1" dirty="0"/>
          </a:p>
          <a:p>
            <a:endParaRPr lang="en-US" dirty="0"/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6713583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60EB578-C970-4186-B93C-45851BBC6E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7023D2-2BF0-79B3-3977-33BA582D4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6968" y="914400"/>
            <a:ext cx="6627924" cy="1307592"/>
          </a:xfrm>
        </p:spPr>
        <p:txBody>
          <a:bodyPr>
            <a:normAutofit/>
          </a:bodyPr>
          <a:lstStyle/>
          <a:p>
            <a:r>
              <a:rPr lang="en-US" dirty="0"/>
              <a:t>Overview</a:t>
            </a:r>
          </a:p>
        </p:txBody>
      </p:sp>
      <p:pic>
        <p:nvPicPr>
          <p:cNvPr id="5" name="Picture 4" descr="Houses in a subdivision">
            <a:extLst>
              <a:ext uri="{FF2B5EF4-FFF2-40B4-BE49-F238E27FC236}">
                <a16:creationId xmlns:a16="http://schemas.microsoft.com/office/drawing/2014/main" id="{6E3E3B1F-00E7-4DF0-8050-8C4C96F8CB3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5480" r="23688" b="2"/>
          <a:stretch>
            <a:fillRect/>
          </a:stretch>
        </p:blipFill>
        <p:spPr>
          <a:xfrm>
            <a:off x="20" y="-17929"/>
            <a:ext cx="4206220" cy="6875929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DF57B02-07BB-407B-BB36-06D9C64A67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17665" y="722376"/>
            <a:ext cx="6476356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AE99FB-D118-5387-CDB0-E21F348E85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66968" y="2221992"/>
            <a:ext cx="6627924" cy="3739896"/>
          </a:xfrm>
        </p:spPr>
        <p:txBody>
          <a:bodyPr>
            <a:normAutofit/>
          </a:bodyPr>
          <a:lstStyle/>
          <a:p>
            <a:r>
              <a:rPr lang="en-US" dirty="0"/>
              <a:t>Residential property sales in Ames, Iowa from 2006-2010.</a:t>
            </a:r>
          </a:p>
          <a:p>
            <a:r>
              <a:rPr lang="en-US" dirty="0"/>
              <a:t>Analyze how various features can influence price.</a:t>
            </a:r>
          </a:p>
          <a:p>
            <a:r>
              <a:rPr lang="en-US" dirty="0"/>
              <a:t>Build a regression model to predict home prices</a:t>
            </a:r>
          </a:p>
          <a:p>
            <a:r>
              <a:rPr lang="en-US" dirty="0"/>
              <a:t>Evaluate the model's performance using standard metrics</a:t>
            </a:r>
          </a:p>
          <a:p>
            <a:r>
              <a:rPr lang="en-US" dirty="0"/>
              <a:t>Provide insights for real estate investors and buyers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6855964-C920-48EB-8804-74291211C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17665" y="6144768"/>
            <a:ext cx="647635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51044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91C00D-DCB8-B852-2902-EA9055630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Cleaning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703DD0-B151-6FD0-9980-DB3AC5BF7A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635" y="2221992"/>
            <a:ext cx="10691265" cy="3944030"/>
          </a:xfrm>
        </p:spPr>
        <p:txBody>
          <a:bodyPr>
            <a:normAutofit/>
          </a:bodyPr>
          <a:lstStyle/>
          <a:p>
            <a:r>
              <a:rPr lang="en-US" sz="1400" dirty="0"/>
              <a:t>All columns were converted to lowercase with underscores for consistency </a:t>
            </a:r>
          </a:p>
          <a:p>
            <a:r>
              <a:rPr lang="en-US" sz="1400" dirty="0"/>
              <a:t>Median frontage per neighborhood was used to impute missing values in ‘</a:t>
            </a:r>
            <a:r>
              <a:rPr lang="en-US" sz="1400" dirty="0" err="1"/>
              <a:t>lot_frontage</a:t>
            </a:r>
            <a:r>
              <a:rPr lang="en-US" sz="1400" dirty="0"/>
              <a:t>’</a:t>
            </a:r>
          </a:p>
          <a:p>
            <a:r>
              <a:rPr lang="en-US" sz="1400" dirty="0"/>
              <a:t>Missing values in ’alley’ were imputed with ‘No Alley’</a:t>
            </a:r>
          </a:p>
          <a:p>
            <a:r>
              <a:rPr lang="en-US" sz="1400" dirty="0"/>
              <a:t>All missing ‘masonry veneer types’ occurred when ‘masonry veneer area was 0 – ‘No Veneer’.</a:t>
            </a:r>
          </a:p>
          <a:p>
            <a:r>
              <a:rPr lang="en-US" sz="1400" dirty="0"/>
              <a:t>Missing basement data was imputed with 0.0 where no basement existed. Row 1341 was dropped.</a:t>
            </a:r>
          </a:p>
          <a:p>
            <a:r>
              <a:rPr lang="en-US" sz="1400" dirty="0"/>
              <a:t>One missing value in ‘electrical’ was imputed with the most frequent system – ‘</a:t>
            </a:r>
            <a:r>
              <a:rPr lang="en-US" sz="1400" dirty="0" err="1"/>
              <a:t>SBrkr</a:t>
            </a:r>
            <a:r>
              <a:rPr lang="en-US" sz="1400" dirty="0"/>
              <a:t>’</a:t>
            </a:r>
          </a:p>
          <a:p>
            <a:r>
              <a:rPr lang="en-US" sz="1400" dirty="0"/>
              <a:t>Missing ‘</a:t>
            </a:r>
            <a:r>
              <a:rPr lang="en-US" sz="1400" dirty="0" err="1"/>
              <a:t>fireplace_qu</a:t>
            </a:r>
            <a:r>
              <a:rPr lang="en-US" sz="1400" dirty="0"/>
              <a:t>’(quality) values occurred when the number of ‘fireplaces’ was 0. Imputed with ‘None’</a:t>
            </a:r>
          </a:p>
          <a:p>
            <a:r>
              <a:rPr lang="en-US" sz="1400" dirty="0"/>
              <a:t>Missing values in garage-related categorical columns were aligned with missing or 0 values in garage-related numerical columns (no garage present) and was imputed with ‘None’</a:t>
            </a:r>
          </a:p>
          <a:p>
            <a:r>
              <a:rPr lang="en-US" sz="1400" dirty="0"/>
              <a:t>Missing ‘</a:t>
            </a:r>
            <a:r>
              <a:rPr lang="en-US" sz="1400" dirty="0" err="1"/>
              <a:t>pool_qc</a:t>
            </a:r>
            <a:r>
              <a:rPr lang="en-US" sz="1400" dirty="0"/>
              <a:t>’ (quality) values only occurred when ‘</a:t>
            </a:r>
            <a:r>
              <a:rPr lang="en-US" sz="1400" dirty="0" err="1"/>
              <a:t>pool_area</a:t>
            </a:r>
            <a:r>
              <a:rPr lang="en-US" sz="1400" dirty="0"/>
              <a:t>’ was 0. Imputed with ‘None’</a:t>
            </a:r>
          </a:p>
          <a:p>
            <a:r>
              <a:rPr lang="en-US" sz="1400" dirty="0"/>
              <a:t>Missing values in ‘fence’ and ‘</a:t>
            </a:r>
            <a:r>
              <a:rPr lang="en-US" sz="1400" dirty="0" err="1"/>
              <a:t>misc_feature</a:t>
            </a:r>
            <a:r>
              <a:rPr lang="en-US" sz="1400" dirty="0"/>
              <a:t>’ were treated as an absence and were imputed with ‘None’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5275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7236E9-C0FB-3583-2A8B-14B685E11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Exploratory data analysis </a:t>
            </a:r>
          </a:p>
        </p:txBody>
      </p:sp>
      <p:pic>
        <p:nvPicPr>
          <p:cNvPr id="5" name="Content Placeholder 4" descr="A graph of a distribution of sales&#10;&#10;AI-generated content may be incorrect.">
            <a:extLst>
              <a:ext uri="{FF2B5EF4-FFF2-40B4-BE49-F238E27FC236}">
                <a16:creationId xmlns:a16="http://schemas.microsoft.com/office/drawing/2014/main" id="{411C9FC5-CAAF-6A7B-79C5-751EC1F4A1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91422" y="2109766"/>
            <a:ext cx="5299943" cy="374015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2E40834-8116-090D-3D08-0381E5B7043E}"/>
              </a:ext>
            </a:extLst>
          </p:cNvPr>
          <p:cNvSpPr txBox="1"/>
          <p:nvPr/>
        </p:nvSpPr>
        <p:spPr>
          <a:xfrm>
            <a:off x="187890" y="2893512"/>
            <a:ext cx="48851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Sale price histogram</a:t>
            </a:r>
          </a:p>
          <a:p>
            <a:pPr marL="285750" indent="-285750">
              <a:buFontTx/>
              <a:buChar char="-"/>
            </a:pPr>
            <a:r>
              <a:rPr lang="en-US" dirty="0"/>
              <a:t>Most homes sell for between $100-$150K</a:t>
            </a:r>
          </a:p>
          <a:p>
            <a:pPr marL="285750" indent="-285750">
              <a:buFontTx/>
              <a:buChar char="-"/>
            </a:pPr>
            <a:r>
              <a:rPr lang="en-US" dirty="0"/>
              <a:t>Outliers exist on the higher end</a:t>
            </a:r>
          </a:p>
        </p:txBody>
      </p:sp>
    </p:spTree>
    <p:extLst>
      <p:ext uri="{BB962C8B-B14F-4D97-AF65-F5344CB8AC3E}">
        <p14:creationId xmlns:p14="http://schemas.microsoft.com/office/powerpoint/2010/main" val="40250143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D0294-EEEC-8C4E-D946-4B0AE01200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Heat Map</a:t>
            </a:r>
            <a:endParaRPr lang="en-US" dirty="0"/>
          </a:p>
        </p:txBody>
      </p:sp>
      <p:pic>
        <p:nvPicPr>
          <p:cNvPr id="5" name="Content Placeholder 4" descr="A graph of sales and sales&#10;&#10;AI-generated content may be incorrect.">
            <a:extLst>
              <a:ext uri="{FF2B5EF4-FFF2-40B4-BE49-F238E27FC236}">
                <a16:creationId xmlns:a16="http://schemas.microsoft.com/office/drawing/2014/main" id="{AFA3A93E-0A9D-0DFB-D6E4-40765F4530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69918" y="789140"/>
            <a:ext cx="8304756" cy="527371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D19394E-DE20-EE93-DD28-BE9A77B3249C}"/>
              </a:ext>
            </a:extLst>
          </p:cNvPr>
          <p:cNvSpPr txBox="1"/>
          <p:nvPr/>
        </p:nvSpPr>
        <p:spPr>
          <a:xfrm>
            <a:off x="125261" y="2480154"/>
            <a:ext cx="373275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600" dirty="0"/>
              <a:t>Top 15 most correlated features with sale price</a:t>
            </a:r>
          </a:p>
          <a:p>
            <a:r>
              <a:rPr lang="en-US" sz="1600" b="1" dirty="0"/>
              <a:t>- </a:t>
            </a:r>
            <a:r>
              <a:rPr lang="en-US" sz="1600" dirty="0"/>
              <a:t>Overall Quality </a:t>
            </a:r>
            <a:r>
              <a:rPr lang="en-US" sz="1600" b="1" dirty="0"/>
              <a:t>- </a:t>
            </a:r>
            <a:r>
              <a:rPr lang="en-US" sz="1600" dirty="0"/>
              <a:t>Above Ground Living Area </a:t>
            </a:r>
            <a:r>
              <a:rPr lang="en-US" sz="1600" b="1" dirty="0"/>
              <a:t>- </a:t>
            </a:r>
            <a:r>
              <a:rPr lang="en-US" sz="1600" dirty="0"/>
              <a:t> square footage excluding basement</a:t>
            </a:r>
          </a:p>
          <a:p>
            <a:r>
              <a:rPr lang="en-US" sz="1600" b="1" dirty="0"/>
              <a:t>- </a:t>
            </a:r>
            <a:r>
              <a:rPr lang="en-US" sz="1600" dirty="0"/>
              <a:t>Garage Capacity</a:t>
            </a:r>
          </a:p>
          <a:p>
            <a:r>
              <a:rPr lang="en-US" sz="1600" b="1" dirty="0"/>
              <a:t>- </a:t>
            </a:r>
            <a:r>
              <a:rPr lang="en-US" sz="1600" dirty="0"/>
              <a:t>Total Basement Size</a:t>
            </a:r>
          </a:p>
        </p:txBody>
      </p:sp>
    </p:spTree>
    <p:extLst>
      <p:ext uri="{BB962C8B-B14F-4D97-AF65-F5344CB8AC3E}">
        <p14:creationId xmlns:p14="http://schemas.microsoft.com/office/powerpoint/2010/main" val="31636767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2E3D65-4231-DFBB-D665-E5CF62505A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914400"/>
            <a:ext cx="10780776" cy="1180210"/>
          </a:xfrm>
        </p:spPr>
        <p:txBody>
          <a:bodyPr>
            <a:normAutofit/>
          </a:bodyPr>
          <a:lstStyle/>
          <a:p>
            <a:r>
              <a:rPr lang="en-US" dirty="0"/>
              <a:t>Sale price by overall quality 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E495065-8864-87FB-2BCC-254769963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4672" y="722376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 descr="A graph of a bar chart&#10;&#10;AI-generated content may be incorrect.">
            <a:extLst>
              <a:ext uri="{FF2B5EF4-FFF2-40B4-BE49-F238E27FC236}">
                <a16:creationId xmlns:a16="http://schemas.microsoft.com/office/drawing/2014/main" id="{D42C4367-D605-F81C-AD68-298F10C791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098" y="1941535"/>
            <a:ext cx="5549902" cy="4221520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408D5EA-1A7D-0D6A-0AF3-CBEB47F823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64960" y="2346960"/>
            <a:ext cx="4819903" cy="3775456"/>
          </a:xfrm>
        </p:spPr>
        <p:txBody>
          <a:bodyPr>
            <a:normAutofit/>
          </a:bodyPr>
          <a:lstStyle/>
          <a:p>
            <a:r>
              <a:rPr lang="en-US" dirty="0"/>
              <a:t>Distribution of home prices across quality ratings</a:t>
            </a:r>
          </a:p>
          <a:p>
            <a:r>
              <a:rPr lang="en-US" dirty="0"/>
              <a:t>Clear positive relationship quality and sale price</a:t>
            </a:r>
          </a:p>
          <a:p>
            <a:r>
              <a:rPr lang="en-US" dirty="0"/>
              <a:t>Higher quality homes sell for more</a:t>
            </a:r>
          </a:p>
        </p:txBody>
      </p:sp>
    </p:spTree>
    <p:extLst>
      <p:ext uri="{BB962C8B-B14F-4D97-AF65-F5344CB8AC3E}">
        <p14:creationId xmlns:p14="http://schemas.microsoft.com/office/powerpoint/2010/main" val="42578140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593B3C-1EB8-F238-C858-D78BE1D175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914400"/>
            <a:ext cx="10780776" cy="1180210"/>
          </a:xfrm>
        </p:spPr>
        <p:txBody>
          <a:bodyPr>
            <a:normAutofit/>
          </a:bodyPr>
          <a:lstStyle/>
          <a:p>
            <a:r>
              <a:rPr lang="en-US"/>
              <a:t>Above ground living area vs sale price</a:t>
            </a:r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E495065-8864-87FB-2BCC-254769963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4672" y="722376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 descr="A graph of blue dots&#10;&#10;AI-generated content may be incorrect.">
            <a:extLst>
              <a:ext uri="{FF2B5EF4-FFF2-40B4-BE49-F238E27FC236}">
                <a16:creationId xmlns:a16="http://schemas.microsoft.com/office/drawing/2014/main" id="{1DDFB74A-45A2-3528-AB51-3788219D06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528" y="2286633"/>
            <a:ext cx="5479042" cy="3876421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F6A909C-F5DD-EA14-9D1A-812CCE35C7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64960" y="2346960"/>
            <a:ext cx="4819903" cy="377545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Strong positive relationship between above ground living area and sale price</a:t>
            </a:r>
          </a:p>
          <a:p>
            <a:r>
              <a:rPr lang="en-US" dirty="0"/>
              <a:t>Indicates that larger homes generally sell for more</a:t>
            </a:r>
          </a:p>
          <a:p>
            <a:r>
              <a:rPr lang="en-US" dirty="0"/>
              <a:t>Visual confirmation of a linear trend, supporting sustainability for linear regression</a:t>
            </a:r>
          </a:p>
          <a:p>
            <a:r>
              <a:rPr lang="en-US" dirty="0"/>
              <a:t>A small number of extreme outliers were removed for modeling (</a:t>
            </a:r>
            <a:r>
              <a:rPr lang="en-US" dirty="0" err="1"/>
              <a:t>gr_liv_area</a:t>
            </a:r>
            <a:r>
              <a:rPr lang="en-US" dirty="0"/>
              <a:t> &gt; 4000 sq ft, </a:t>
            </a:r>
            <a:r>
              <a:rPr lang="en-US" dirty="0" err="1"/>
              <a:t>saleprice</a:t>
            </a:r>
            <a:r>
              <a:rPr lang="en-US" dirty="0"/>
              <a:t> &gt; $700,000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03583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FAA70-2B9C-CE9F-CBD1-7D4A381434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Multicollinearity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74030F-D497-499C-1115-7350AD9354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636" y="2221992"/>
            <a:ext cx="4197042" cy="3739896"/>
          </a:xfrm>
        </p:spPr>
        <p:txBody>
          <a:bodyPr>
            <a:normAutofit/>
          </a:bodyPr>
          <a:lstStyle/>
          <a:p>
            <a:r>
              <a:rPr lang="en-US" sz="1200" dirty="0"/>
              <a:t>Occurs when two or more features are highly correlated with each other</a:t>
            </a:r>
          </a:p>
          <a:p>
            <a:r>
              <a:rPr lang="en-US" sz="1200" dirty="0"/>
              <a:t>This can distort coefficient estimates in a linear regression model</a:t>
            </a:r>
          </a:p>
          <a:p>
            <a:pPr marL="0" indent="0">
              <a:buNone/>
            </a:pPr>
            <a:r>
              <a:rPr lang="en-US" sz="1200" dirty="0"/>
              <a:t>	- Step 1.</a:t>
            </a:r>
          </a:p>
          <a:p>
            <a:r>
              <a:rPr lang="en-US" sz="1200" dirty="0"/>
              <a:t>Identified highly correlated pairs (r&gt;0.75)</a:t>
            </a:r>
          </a:p>
          <a:p>
            <a:r>
              <a:rPr lang="en-US" sz="1200" dirty="0"/>
              <a:t>Strong redundancy among garage-related variables</a:t>
            </a:r>
          </a:p>
          <a:p>
            <a:pPr marL="0" indent="0">
              <a:buNone/>
            </a:pPr>
            <a:r>
              <a:rPr lang="en-US" sz="1200" dirty="0"/>
              <a:t>	- Step 2</a:t>
            </a:r>
          </a:p>
          <a:p>
            <a:pPr marL="0" indent="0">
              <a:buNone/>
            </a:pPr>
            <a:r>
              <a:rPr lang="en-US" sz="1200" dirty="0"/>
              <a:t>•  Calculate the variance inflation factor (VIF)</a:t>
            </a:r>
          </a:p>
          <a:p>
            <a:pPr marL="0" indent="0">
              <a:buNone/>
            </a:pPr>
            <a:r>
              <a:rPr lang="en-US" sz="1200" dirty="0"/>
              <a:t>• Flagged features with VIF &gt;75 as multicollinear and dropped the columns that had an infinite VIF. </a:t>
            </a:r>
          </a:p>
        </p:txBody>
      </p:sp>
      <p:pic>
        <p:nvPicPr>
          <p:cNvPr id="5" name="Picture 4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07B31E42-64C6-D8C9-0010-ADF7C90E57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0219" y="1002082"/>
            <a:ext cx="5486400" cy="4941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1602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6ABE-5757-A8E0-47B8-A9211645F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Hot Encoding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70AAD4-73AA-AB29-0221-260FDBFA63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Created many new binary features from categorical data</a:t>
            </a:r>
          </a:p>
          <a:p>
            <a:r>
              <a:rPr lang="en-US" dirty="0"/>
              <a:t>This did increase the risk of multicollinearity</a:t>
            </a:r>
          </a:p>
          <a:p>
            <a:r>
              <a:rPr lang="en-US" dirty="0"/>
              <a:t>Used VIF to detect and drop highly collinear features</a:t>
            </a:r>
          </a:p>
          <a:p>
            <a:r>
              <a:rPr lang="en-US" dirty="0"/>
              <a:t>However, encoding after VIF may have reintroduced some multicollinearity </a:t>
            </a:r>
          </a:p>
          <a:p>
            <a:r>
              <a:rPr lang="en-US" dirty="0"/>
              <a:t>Trade off accepted to preserve important categorical information</a:t>
            </a:r>
          </a:p>
          <a:p>
            <a:r>
              <a:rPr lang="en-US" dirty="0"/>
              <a:t>Despite this, the model achieved strong predictive performance (R2 = 0.9, RMSE &lt; baseline)</a:t>
            </a:r>
          </a:p>
          <a:p>
            <a:r>
              <a:rPr lang="en-US" dirty="0"/>
              <a:t>Suggests multicollinearity did not meaningfully harm the model's accuracy</a:t>
            </a:r>
          </a:p>
        </p:txBody>
      </p:sp>
    </p:spTree>
    <p:extLst>
      <p:ext uri="{BB962C8B-B14F-4D97-AF65-F5344CB8AC3E}">
        <p14:creationId xmlns:p14="http://schemas.microsoft.com/office/powerpoint/2010/main" val="632243067"/>
      </p:ext>
    </p:extLst>
  </p:cSld>
  <p:clrMapOvr>
    <a:masterClrMapping/>
  </p:clrMapOvr>
</p:sld>
</file>

<file path=ppt/theme/theme1.xml><?xml version="1.0" encoding="utf-8"?>
<a:theme xmlns:a="http://schemas.openxmlformats.org/drawingml/2006/main" name="ChronicleVTI">
  <a:themeElements>
    <a:clrScheme name="Chronicle">
      <a:dk1>
        <a:srgbClr val="000000"/>
      </a:dk1>
      <a:lt1>
        <a:srgbClr val="FFFFFF"/>
      </a:lt1>
      <a:dk2>
        <a:srgbClr val="1C1C32"/>
      </a:dk2>
      <a:lt2>
        <a:srgbClr val="F8F4F1"/>
      </a:lt2>
      <a:accent1>
        <a:srgbClr val="734B67"/>
      </a:accent1>
      <a:accent2>
        <a:srgbClr val="959EBB"/>
      </a:accent2>
      <a:accent3>
        <a:srgbClr val="596781"/>
      </a:accent3>
      <a:accent4>
        <a:srgbClr val="7F6E8C"/>
      </a:accent4>
      <a:accent5>
        <a:srgbClr val="DB9A8F"/>
      </a:accent5>
      <a:accent6>
        <a:srgbClr val="C29AB1"/>
      </a:accent6>
      <a:hlink>
        <a:srgbClr val="778BA2"/>
      </a:hlink>
      <a:folHlink>
        <a:srgbClr val="A27C99"/>
      </a:folHlink>
    </a:clrScheme>
    <a:fontScheme name="Univers Calisto">
      <a:majorFont>
        <a:latin typeface="Univers Condensed"/>
        <a:ea typeface=""/>
        <a:cs typeface=""/>
      </a:majorFont>
      <a:minorFont>
        <a:latin typeface="Calisto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 w="12700" cap="flat" cmpd="sng" algn="ctr">
          <a:noFill/>
          <a:prstDash val="solid"/>
          <a:miter lim="800000"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chemeClr val="accent1">
                  <a:shade val="50000"/>
                </a:schemeClr>
              </a:solidFill>
              <a:prstDash val="solid"/>
              <a:miter lim="800000"/>
            </a14:hiddenLine>
          </a:ext>
        </a:extLst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ChronicleVTI" id="{508E4D90-5116-4BF0-876B-3F422DD1F65F}" vid="{AA21DC3D-92A8-43A4-8358-ED428371CD5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3390</TotalTime>
  <Words>755</Words>
  <Application>Microsoft Macintosh PowerPoint</Application>
  <PresentationFormat>Widescreen</PresentationFormat>
  <Paragraphs>69</Paragraphs>
  <Slides>11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Calisto MT</vt:lpstr>
      <vt:lpstr>Univers Condensed</vt:lpstr>
      <vt:lpstr>ChronicleVTI</vt:lpstr>
      <vt:lpstr>Ames Housing Data Project</vt:lpstr>
      <vt:lpstr>Overview</vt:lpstr>
      <vt:lpstr>Cleaning</vt:lpstr>
      <vt:lpstr>Exploratory data analysis </vt:lpstr>
      <vt:lpstr>Heat Map</vt:lpstr>
      <vt:lpstr>Sale price by overall quality </vt:lpstr>
      <vt:lpstr>Above ground living area vs sale price</vt:lpstr>
      <vt:lpstr>Multicollinearity </vt:lpstr>
      <vt:lpstr>One Hot Encoding</vt:lpstr>
      <vt:lpstr>Metrics </vt:lpstr>
      <vt:lpstr>Coefficient analysis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Michael Ashley</dc:creator>
  <cp:lastModifiedBy>Michael Ashley</cp:lastModifiedBy>
  <cp:revision>3</cp:revision>
  <dcterms:created xsi:type="dcterms:W3CDTF">2025-05-26T14:52:24Z</dcterms:created>
  <dcterms:modified xsi:type="dcterms:W3CDTF">2025-05-28T23:22:29Z</dcterms:modified>
</cp:coreProperties>
</file>